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4" r:id="rId3"/>
    <p:sldId id="262" r:id="rId4"/>
    <p:sldId id="263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56" r:id="rId20"/>
    <p:sldId id="257" r:id="rId21"/>
    <p:sldId id="258" r:id="rId22"/>
    <p:sldId id="259" r:id="rId23"/>
    <p:sldId id="260" r:id="rId24"/>
    <p:sldId id="26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8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5000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6050" y="138113"/>
            <a:ext cx="8836025" cy="5256212"/>
            <a:chOff x="92" y="87"/>
            <a:chExt cx="5566" cy="3311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314" y="89"/>
              <a:ext cx="3344" cy="3080"/>
              <a:chOff x="2314" y="89"/>
              <a:chExt cx="3344" cy="3080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5166" y="2047"/>
                <a:ext cx="492" cy="1122"/>
                <a:chOff x="5166" y="2047"/>
                <a:chExt cx="492" cy="1122"/>
              </a:xfrm>
            </p:grpSpPr>
            <p:grpSp>
              <p:nvGrpSpPr>
                <p:cNvPr id="37" name="Group 5"/>
                <p:cNvGrpSpPr>
                  <a:grpSpLocks/>
                </p:cNvGrpSpPr>
                <p:nvPr/>
              </p:nvGrpSpPr>
              <p:grpSpPr bwMode="auto">
                <a:xfrm>
                  <a:off x="5166" y="2839"/>
                  <a:ext cx="492" cy="330"/>
                  <a:chOff x="5166" y="2839"/>
                  <a:chExt cx="492" cy="330"/>
                </a:xfrm>
              </p:grpSpPr>
              <p:sp>
                <p:nvSpPr>
                  <p:cNvPr id="39" name="Freeform 6"/>
                  <p:cNvSpPr>
                    <a:spLocks/>
                  </p:cNvSpPr>
                  <p:nvPr/>
                </p:nvSpPr>
                <p:spPr bwMode="ltGray">
                  <a:xfrm>
                    <a:off x="5579" y="2839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0" name="Freeform 7"/>
                  <p:cNvSpPr>
                    <a:spLocks/>
                  </p:cNvSpPr>
                  <p:nvPr/>
                </p:nvSpPr>
                <p:spPr bwMode="ltGray">
                  <a:xfrm>
                    <a:off x="5428" y="2999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1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009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8" name="Freeform 9"/>
                <p:cNvSpPr>
                  <a:spLocks/>
                </p:cNvSpPr>
                <p:nvPr/>
              </p:nvSpPr>
              <p:spPr bwMode="ltGray">
                <a:xfrm>
                  <a:off x="5266" y="2047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4" name="Group 10"/>
              <p:cNvGrpSpPr>
                <a:grpSpLocks/>
              </p:cNvGrpSpPr>
              <p:nvPr/>
            </p:nvGrpSpPr>
            <p:grpSpPr bwMode="auto">
              <a:xfrm>
                <a:off x="4293" y="576"/>
                <a:ext cx="1037" cy="2393"/>
                <a:chOff x="4293" y="576"/>
                <a:chExt cx="1037" cy="2393"/>
              </a:xfrm>
            </p:grpSpPr>
            <p:grpSp>
              <p:nvGrpSpPr>
                <p:cNvPr id="24" name="Group 11"/>
                <p:cNvGrpSpPr>
                  <a:grpSpLocks/>
                </p:cNvGrpSpPr>
                <p:nvPr/>
              </p:nvGrpSpPr>
              <p:grpSpPr bwMode="auto">
                <a:xfrm>
                  <a:off x="4460" y="820"/>
                  <a:ext cx="232" cy="719"/>
                  <a:chOff x="4460" y="820"/>
                  <a:chExt cx="232" cy="719"/>
                </a:xfrm>
              </p:grpSpPr>
              <p:sp>
                <p:nvSpPr>
                  <p:cNvPr id="3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465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337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820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25" name="Freeform 15"/>
                <p:cNvSpPr>
                  <a:spLocks/>
                </p:cNvSpPr>
                <p:nvPr/>
              </p:nvSpPr>
              <p:spPr bwMode="ltGray">
                <a:xfrm>
                  <a:off x="4676" y="2275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6" name="Freeform 16"/>
                <p:cNvSpPr>
                  <a:spLocks/>
                </p:cNvSpPr>
                <p:nvPr/>
              </p:nvSpPr>
              <p:spPr bwMode="ltGray">
                <a:xfrm>
                  <a:off x="4523" y="2125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7" name="Freeform 17"/>
                <p:cNvSpPr>
                  <a:spLocks/>
                </p:cNvSpPr>
                <p:nvPr/>
              </p:nvSpPr>
              <p:spPr bwMode="ltGray">
                <a:xfrm>
                  <a:off x="4721" y="1940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Freeform 18"/>
                <p:cNvSpPr>
                  <a:spLocks/>
                </p:cNvSpPr>
                <p:nvPr/>
              </p:nvSpPr>
              <p:spPr bwMode="ltGray">
                <a:xfrm>
                  <a:off x="4549" y="1859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ltGray">
                <a:xfrm>
                  <a:off x="4934" y="2001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" name="Freeform 20"/>
                <p:cNvSpPr>
                  <a:spLocks/>
                </p:cNvSpPr>
                <p:nvPr/>
              </p:nvSpPr>
              <p:spPr bwMode="ltGray">
                <a:xfrm>
                  <a:off x="4293" y="1834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ltGray">
                <a:xfrm>
                  <a:off x="4664" y="1501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2" name="Freeform 22"/>
                <p:cNvSpPr>
                  <a:spLocks/>
                </p:cNvSpPr>
                <p:nvPr/>
              </p:nvSpPr>
              <p:spPr bwMode="ltGray">
                <a:xfrm>
                  <a:off x="4619" y="924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3" name="Freeform 23"/>
                <p:cNvSpPr>
                  <a:spLocks/>
                </p:cNvSpPr>
                <p:nvPr/>
              </p:nvSpPr>
              <p:spPr bwMode="ltGray">
                <a:xfrm>
                  <a:off x="4448" y="576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5" name="Group 24"/>
              <p:cNvGrpSpPr>
                <a:grpSpLocks/>
              </p:cNvGrpSpPr>
              <p:nvPr/>
            </p:nvGrpSpPr>
            <p:grpSpPr bwMode="auto">
              <a:xfrm>
                <a:off x="2314" y="89"/>
                <a:ext cx="2387" cy="2766"/>
                <a:chOff x="2314" y="89"/>
                <a:chExt cx="2387" cy="2766"/>
              </a:xfrm>
            </p:grpSpPr>
            <p:sp>
              <p:nvSpPr>
                <p:cNvPr id="16" name="Freeform 25"/>
                <p:cNvSpPr>
                  <a:spLocks/>
                </p:cNvSpPr>
                <p:nvPr/>
              </p:nvSpPr>
              <p:spPr bwMode="ltGray">
                <a:xfrm>
                  <a:off x="2314" y="1056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7" name="Group 26"/>
                <p:cNvGrpSpPr>
                  <a:grpSpLocks/>
                </p:cNvGrpSpPr>
                <p:nvPr/>
              </p:nvGrpSpPr>
              <p:grpSpPr bwMode="auto">
                <a:xfrm>
                  <a:off x="2395" y="89"/>
                  <a:ext cx="526" cy="620"/>
                  <a:chOff x="2395" y="89"/>
                  <a:chExt cx="526" cy="620"/>
                </a:xfrm>
              </p:grpSpPr>
              <p:grpSp>
                <p:nvGrpSpPr>
                  <p:cNvPr id="2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476"/>
                    <a:ext cx="165" cy="233"/>
                    <a:chOff x="2603" y="476"/>
                    <a:chExt cx="165" cy="233"/>
                  </a:xfrm>
                </p:grpSpPr>
                <p:sp>
                  <p:nvSpPr>
                    <p:cNvPr id="22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561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23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476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21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89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18" name="Freeform 31"/>
                <p:cNvSpPr>
                  <a:spLocks/>
                </p:cNvSpPr>
                <p:nvPr/>
              </p:nvSpPr>
              <p:spPr bwMode="ltGray">
                <a:xfrm>
                  <a:off x="3324" y="2287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9" name="Freeform 32"/>
                <p:cNvSpPr>
                  <a:spLocks/>
                </p:cNvSpPr>
                <p:nvPr/>
              </p:nvSpPr>
              <p:spPr bwMode="ltGray">
                <a:xfrm>
                  <a:off x="2575" y="127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92" y="87"/>
              <a:ext cx="1865" cy="3311"/>
              <a:chOff x="92" y="87"/>
              <a:chExt cx="1865" cy="3311"/>
            </a:xfrm>
          </p:grpSpPr>
          <p:sp>
            <p:nvSpPr>
              <p:cNvPr id="7" name="Freeform 34"/>
              <p:cNvSpPr>
                <a:spLocks/>
              </p:cNvSpPr>
              <p:nvPr/>
            </p:nvSpPr>
            <p:spPr bwMode="ltGray">
              <a:xfrm>
                <a:off x="92" y="233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ltGray">
              <a:xfrm>
                <a:off x="994" y="87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ltGray">
              <a:xfrm>
                <a:off x="908" y="230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ltGray">
              <a:xfrm>
                <a:off x="1064" y="1397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ltGray">
              <a:xfrm>
                <a:off x="1234" y="1467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ltGray">
              <a:xfrm>
                <a:off x="1155" y="1700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4136" name="Rectangle 4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895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191000"/>
            <a:ext cx="6400800" cy="1752600"/>
          </a:xfrm>
        </p:spPr>
        <p:txBody>
          <a:bodyPr anchor="ctr"/>
          <a:lstStyle>
            <a:lvl1pPr marL="0" indent="0" algn="ctr">
              <a:buFont typeface="Monotype Sort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DD94D1-0852-264B-83ED-F533B81030E4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625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DF9B4-ECC2-7141-B5BC-C54D484696C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073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09DAD-E33B-894D-8757-9BFF90B49C82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3294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7A415-CE92-EE40-B1CD-1C4661AC5D6D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68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8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9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04A73-46B4-F241-A7D3-78A023B5362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379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C913-288A-7943-838F-C138B5B0D28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8732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3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0056C-1922-5F43-B209-2CDF1895F64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6366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623F0-7FF7-DC44-9B68-509E8D58E77B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71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8EA77-FE86-1C43-8DE0-32345B141FB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344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9F994-2114-3349-99CA-F3750373AF3E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167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7255-E148-634A-A93D-09CAD5E9E87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734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4/15/13</a:t>
            </a:fld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976313"/>
            <a:ext cx="8836025" cy="5256212"/>
            <a:chOff x="92" y="615"/>
            <a:chExt cx="5566" cy="3311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2314" y="617"/>
              <a:ext cx="3344" cy="3080"/>
              <a:chOff x="2314" y="617"/>
              <a:chExt cx="3344" cy="3080"/>
            </a:xfrm>
          </p:grpSpPr>
          <p:grpSp>
            <p:nvGrpSpPr>
              <p:cNvPr id="1040" name="Group 4"/>
              <p:cNvGrpSpPr>
                <a:grpSpLocks/>
              </p:cNvGrpSpPr>
              <p:nvPr/>
            </p:nvGrpSpPr>
            <p:grpSpPr bwMode="auto">
              <a:xfrm>
                <a:off x="5166" y="2575"/>
                <a:ext cx="492" cy="1122"/>
                <a:chOff x="5166" y="2575"/>
                <a:chExt cx="492" cy="1122"/>
              </a:xfrm>
            </p:grpSpPr>
            <p:grpSp>
              <p:nvGrpSpPr>
                <p:cNvPr id="1064" name="Group 5"/>
                <p:cNvGrpSpPr>
                  <a:grpSpLocks/>
                </p:cNvGrpSpPr>
                <p:nvPr/>
              </p:nvGrpSpPr>
              <p:grpSpPr bwMode="auto">
                <a:xfrm>
                  <a:off x="5166" y="3367"/>
                  <a:ext cx="492" cy="330"/>
                  <a:chOff x="5166" y="3367"/>
                  <a:chExt cx="492" cy="330"/>
                </a:xfrm>
              </p:grpSpPr>
              <p:sp>
                <p:nvSpPr>
                  <p:cNvPr id="3078" name="Freeform 6"/>
                  <p:cNvSpPr>
                    <a:spLocks/>
                  </p:cNvSpPr>
                  <p:nvPr/>
                </p:nvSpPr>
                <p:spPr bwMode="ltGray">
                  <a:xfrm>
                    <a:off x="5579" y="3367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79" name="Freeform 7"/>
                  <p:cNvSpPr>
                    <a:spLocks/>
                  </p:cNvSpPr>
                  <p:nvPr/>
                </p:nvSpPr>
                <p:spPr bwMode="ltGray">
                  <a:xfrm>
                    <a:off x="5428" y="3527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0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537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1" name="Freeform 9"/>
                <p:cNvSpPr>
                  <a:spLocks/>
                </p:cNvSpPr>
                <p:nvPr/>
              </p:nvSpPr>
              <p:spPr bwMode="ltGray">
                <a:xfrm>
                  <a:off x="5266" y="2575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1" name="Group 10"/>
              <p:cNvGrpSpPr>
                <a:grpSpLocks/>
              </p:cNvGrpSpPr>
              <p:nvPr/>
            </p:nvGrpSpPr>
            <p:grpSpPr bwMode="auto">
              <a:xfrm>
                <a:off x="4293" y="1104"/>
                <a:ext cx="1037" cy="2393"/>
                <a:chOff x="4293" y="1104"/>
                <a:chExt cx="1037" cy="2393"/>
              </a:xfrm>
            </p:grpSpPr>
            <p:grpSp>
              <p:nvGrpSpPr>
                <p:cNvPr id="1051" name="Group 11"/>
                <p:cNvGrpSpPr>
                  <a:grpSpLocks/>
                </p:cNvGrpSpPr>
                <p:nvPr/>
              </p:nvGrpSpPr>
              <p:grpSpPr bwMode="auto">
                <a:xfrm>
                  <a:off x="4460" y="1348"/>
                  <a:ext cx="232" cy="719"/>
                  <a:chOff x="4460" y="1348"/>
                  <a:chExt cx="232" cy="719"/>
                </a:xfrm>
              </p:grpSpPr>
              <p:sp>
                <p:nvSpPr>
                  <p:cNvPr id="308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993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865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1348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7" name="Freeform 15"/>
                <p:cNvSpPr>
                  <a:spLocks/>
                </p:cNvSpPr>
                <p:nvPr/>
              </p:nvSpPr>
              <p:spPr bwMode="ltGray">
                <a:xfrm>
                  <a:off x="4676" y="2803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8" name="Freeform 16"/>
                <p:cNvSpPr>
                  <a:spLocks/>
                </p:cNvSpPr>
                <p:nvPr/>
              </p:nvSpPr>
              <p:spPr bwMode="ltGray">
                <a:xfrm>
                  <a:off x="4523" y="2653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9" name="Freeform 17"/>
                <p:cNvSpPr>
                  <a:spLocks/>
                </p:cNvSpPr>
                <p:nvPr/>
              </p:nvSpPr>
              <p:spPr bwMode="ltGray">
                <a:xfrm>
                  <a:off x="4721" y="2468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0" name="Freeform 18"/>
                <p:cNvSpPr>
                  <a:spLocks/>
                </p:cNvSpPr>
                <p:nvPr/>
              </p:nvSpPr>
              <p:spPr bwMode="ltGray">
                <a:xfrm>
                  <a:off x="4549" y="2387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1" name="Freeform 19"/>
                <p:cNvSpPr>
                  <a:spLocks/>
                </p:cNvSpPr>
                <p:nvPr/>
              </p:nvSpPr>
              <p:spPr bwMode="ltGray">
                <a:xfrm>
                  <a:off x="4934" y="2529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2" name="Freeform 20"/>
                <p:cNvSpPr>
                  <a:spLocks/>
                </p:cNvSpPr>
                <p:nvPr/>
              </p:nvSpPr>
              <p:spPr bwMode="ltGray">
                <a:xfrm>
                  <a:off x="4293" y="2362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3" name="Freeform 21"/>
                <p:cNvSpPr>
                  <a:spLocks/>
                </p:cNvSpPr>
                <p:nvPr/>
              </p:nvSpPr>
              <p:spPr bwMode="ltGray">
                <a:xfrm>
                  <a:off x="4664" y="2029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4" name="Freeform 22"/>
                <p:cNvSpPr>
                  <a:spLocks/>
                </p:cNvSpPr>
                <p:nvPr/>
              </p:nvSpPr>
              <p:spPr bwMode="ltGray">
                <a:xfrm>
                  <a:off x="4619" y="1452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5" name="Freeform 23"/>
                <p:cNvSpPr>
                  <a:spLocks/>
                </p:cNvSpPr>
                <p:nvPr/>
              </p:nvSpPr>
              <p:spPr bwMode="ltGray">
                <a:xfrm>
                  <a:off x="4448" y="1104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2" name="Group 24"/>
              <p:cNvGrpSpPr>
                <a:grpSpLocks/>
              </p:cNvGrpSpPr>
              <p:nvPr/>
            </p:nvGrpSpPr>
            <p:grpSpPr bwMode="auto">
              <a:xfrm>
                <a:off x="2314" y="617"/>
                <a:ext cx="2387" cy="2766"/>
                <a:chOff x="2314" y="617"/>
                <a:chExt cx="2387" cy="2766"/>
              </a:xfrm>
            </p:grpSpPr>
            <p:sp>
              <p:nvSpPr>
                <p:cNvPr id="3097" name="Freeform 25"/>
                <p:cNvSpPr>
                  <a:spLocks/>
                </p:cNvSpPr>
                <p:nvPr/>
              </p:nvSpPr>
              <p:spPr bwMode="ltGray">
                <a:xfrm>
                  <a:off x="2314" y="1584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044" name="Group 26"/>
                <p:cNvGrpSpPr>
                  <a:grpSpLocks/>
                </p:cNvGrpSpPr>
                <p:nvPr/>
              </p:nvGrpSpPr>
              <p:grpSpPr bwMode="auto">
                <a:xfrm>
                  <a:off x="2395" y="617"/>
                  <a:ext cx="526" cy="620"/>
                  <a:chOff x="2395" y="617"/>
                  <a:chExt cx="526" cy="620"/>
                </a:xfrm>
              </p:grpSpPr>
              <p:grpSp>
                <p:nvGrpSpPr>
                  <p:cNvPr id="10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1004"/>
                    <a:ext cx="165" cy="233"/>
                    <a:chOff x="2603" y="1004"/>
                    <a:chExt cx="165" cy="233"/>
                  </a:xfrm>
                </p:grpSpPr>
                <p:sp>
                  <p:nvSpPr>
                    <p:cNvPr id="3100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1089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3101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1004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3102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617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103" name="Freeform 31"/>
                <p:cNvSpPr>
                  <a:spLocks/>
                </p:cNvSpPr>
                <p:nvPr/>
              </p:nvSpPr>
              <p:spPr bwMode="ltGray">
                <a:xfrm>
                  <a:off x="3324" y="2815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04" name="Freeform 32"/>
                <p:cNvSpPr>
                  <a:spLocks/>
                </p:cNvSpPr>
                <p:nvPr/>
              </p:nvSpPr>
              <p:spPr bwMode="ltGray">
                <a:xfrm>
                  <a:off x="2575" y="655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1033" name="Group 33"/>
            <p:cNvGrpSpPr>
              <a:grpSpLocks/>
            </p:cNvGrpSpPr>
            <p:nvPr/>
          </p:nvGrpSpPr>
          <p:grpSpPr bwMode="auto">
            <a:xfrm>
              <a:off x="92" y="615"/>
              <a:ext cx="1865" cy="3311"/>
              <a:chOff x="92" y="615"/>
              <a:chExt cx="1865" cy="3311"/>
            </a:xfrm>
          </p:grpSpPr>
          <p:sp>
            <p:nvSpPr>
              <p:cNvPr id="3106" name="Freeform 34"/>
              <p:cNvSpPr>
                <a:spLocks/>
              </p:cNvSpPr>
              <p:nvPr/>
            </p:nvSpPr>
            <p:spPr bwMode="ltGray">
              <a:xfrm>
                <a:off x="92" y="761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7" name="Freeform 35"/>
              <p:cNvSpPr>
                <a:spLocks/>
              </p:cNvSpPr>
              <p:nvPr/>
            </p:nvSpPr>
            <p:spPr bwMode="ltGray">
              <a:xfrm>
                <a:off x="994" y="615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8" name="Freeform 36"/>
              <p:cNvSpPr>
                <a:spLocks/>
              </p:cNvSpPr>
              <p:nvPr/>
            </p:nvSpPr>
            <p:spPr bwMode="ltGray">
              <a:xfrm>
                <a:off x="908" y="758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9" name="Freeform 37"/>
              <p:cNvSpPr>
                <a:spLocks/>
              </p:cNvSpPr>
              <p:nvPr/>
            </p:nvSpPr>
            <p:spPr bwMode="ltGray">
              <a:xfrm>
                <a:off x="1064" y="1925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0" name="Freeform 38"/>
              <p:cNvSpPr>
                <a:spLocks/>
              </p:cNvSpPr>
              <p:nvPr/>
            </p:nvSpPr>
            <p:spPr bwMode="ltGray">
              <a:xfrm>
                <a:off x="1234" y="1995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1" name="Freeform 39"/>
              <p:cNvSpPr>
                <a:spLocks/>
              </p:cNvSpPr>
              <p:nvPr/>
            </p:nvSpPr>
            <p:spPr bwMode="ltGray">
              <a:xfrm>
                <a:off x="1155" y="2228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3112" name="Rectangle 4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14" name="Rectangle 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5" name="Rectangle 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6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32110ED-72F7-8648-91CB-2424D0EB2A46}" type="slidenum">
              <a:rPr lang="en-US">
                <a:solidFill>
                  <a:srgbClr val="EAEAEA"/>
                </a:solidFill>
                <a:latin typeface="Arial"/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976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l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6.jpeg"/><Relationship Id="rId3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jpeg"/><Relationship Id="rId3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5.jpeg"/><Relationship Id="rId3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4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1134765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5100" algn="l"/>
                <a:tab pos="1778000" algn="l"/>
              </a:tabLst>
            </a:pPr>
            <a:r>
              <a:rPr lang="en-US" sz="2000" u="sng" dirty="0" smtClean="0"/>
              <a:t>Objectives:</a:t>
            </a:r>
            <a:r>
              <a:rPr lang="en-US" sz="2000" dirty="0" smtClean="0"/>
              <a:t>	1)  Explain and illustrate how living systems interact with the biotic 		&amp; abiotic factors within an environment</a:t>
            </a:r>
          </a:p>
          <a:p>
            <a:pPr>
              <a:tabLst>
                <a:tab pos="1435100" algn="l"/>
              </a:tabLst>
            </a:pPr>
            <a:r>
              <a:rPr lang="en-US" sz="2000" dirty="0" smtClean="0"/>
              <a:t>	2)  Explain and illustrate how matter is cycled within an ecosystem</a:t>
            </a:r>
          </a:p>
          <a:p>
            <a:pPr>
              <a:tabLst>
                <a:tab pos="1435100" algn="l"/>
                <a:tab pos="18288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3)  Explain and illustrate how energy is transformed and eventually 		</a:t>
            </a:r>
            <a:r>
              <a:rPr lang="en-US" sz="2000" smtClean="0"/>
              <a:t>exits an </a:t>
            </a:r>
            <a:r>
              <a:rPr lang="en-US" sz="2000" dirty="0" smtClean="0"/>
              <a:t>ecosystem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8235"/>
            <a:ext cx="914399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ECOLOGY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642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685800"/>
            <a:ext cx="91440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I.  Terrestrial ecosystems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A.  The different terrestrial ecosystems that occur on land across 		the planet are called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Biomes are major biological communities that occur over wide 			areas of land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590800"/>
            <a:ext cx="9144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7 major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Tropical Rain Forest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Location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	1.  Near the equator in Asia, </a:t>
            </a:r>
            <a:r>
              <a:rPr lang="en-US" sz="2000" dirty="0" err="1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Africa,South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America, and 					Central America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pic>
        <p:nvPicPr>
          <p:cNvPr id="5124" name="Picture 4" descr="rainforest_location.gif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648200"/>
            <a:ext cx="35591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-23813" y="4860925"/>
            <a:ext cx="4953001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Climate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Warm and moist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2.  43-51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  <a:sym typeface="Symbol" charset="0"/>
              </a:rPr>
              <a:t>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F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c.  Yearly precipitation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100 in</a:t>
            </a:r>
            <a:r>
              <a:rPr lang="en-US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</a:t>
            </a:r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u="sng" smtClean="0">
                <a:solidFill>
                  <a:srgbClr val="EAEAEA"/>
                </a:solidFill>
              </a:rPr>
              <a:t>Chapter 22-Ecosystems &amp; the Biosphere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u="sng" smtClean="0">
                <a:solidFill>
                  <a:srgbClr val="EAEAEA"/>
                </a:solidFill>
              </a:rPr>
              <a:t>22-3</a:t>
            </a:r>
            <a:r>
              <a:rPr lang="en-US" u="sng" smtClean="0">
                <a:solidFill>
                  <a:srgbClr val="EAEAEA"/>
                </a:solidFill>
                <a:sym typeface="Wingdings" charset="0"/>
              </a:rPr>
              <a:t>Terrestial Ecosystems</a:t>
            </a:r>
            <a:endParaRPr lang="en-US" u="sng" smtClean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475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Mostly tall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Due to the lack of light on the 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forest floor very few plants 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inhabit this area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b.  Vines, palm trees, leafy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Epiphytes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Plants that live on the branches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 of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3.  Orchids, ferns, mosses, lichens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7" name="Picture 3" descr="rainforest.jpg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22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0325" y="3505200"/>
            <a:ext cx="9083675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Temperate Deciduous Forests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Location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Eastern US, Europe, parts of Asia 								&amp; the southern hemisphere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9" name="Picture 5" descr="deciduous_location.gif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48200"/>
            <a:ext cx="3178175" cy="1676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&#10;epiphyte 1    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7"/>
          <p:cNvSpPr>
            <a:spLocks noChangeShapeType="1"/>
          </p:cNvSpPr>
          <p:nvPr/>
        </p:nvSpPr>
        <p:spPr bwMode="auto">
          <a:xfrm rot="9047055" flipH="1">
            <a:off x="304800" y="21336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0" y="5029200"/>
            <a:ext cx="5715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Warm summers &amp; cool to 				cold winters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2.  35-48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07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utoUpdateAnimBg="0"/>
      <p:bldP spid="103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30-49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Deciduous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	a.  Trees that loose their leaves all at once in the fall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	b.  Oak, hickory, elm, willow, cottonwood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2.  Shrubs and a variety of plants and herbs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6147" name="Picture 3" descr="Decidious Forest 3.jpg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19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4348163"/>
            <a:ext cx="65532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3.  Savannas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Africa, South America, Australia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Hot, alternating wet and dry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seasons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2.  41-51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6149" name="Picture 5" descr="savanna_location.gif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48200"/>
            <a:ext cx="29495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1515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80963"/>
            <a:ext cx="84582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30-60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More rainfall than deserts but less than rain forests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Grasses and trees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7171" name="Picture 3" descr="&#10;sananna 3.jpg       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32004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4.  Coniferous Forests/Taiga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Northern Europe, Asia, North America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7173" name="Picture 5" descr="taiga_location.gif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244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4724400"/>
            <a:ext cx="5578475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Cool, short summers and 			cold, long winters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2.  26-40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8-24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5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Coniferous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Needle-leafed evergreens such as pine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Shrubs, grasses, flowers, a variety of plants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8195" name="Picture 3" descr="taiga 2.jpg       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30480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325" y="4267200"/>
            <a:ext cx="90836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5.  Temperate Grasslands/Prairies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Usually located in the interior 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of a continent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a.  In the U.S.</a:t>
            </a:r>
            <a:r>
              <a:rPr lang="en-US" sz="2000" smtClean="0">
                <a:latin typeface="Geneva" charset="0"/>
                <a:cs typeface="+mn-cs"/>
                <a:sym typeface="Wingdings" charset="0"/>
              </a:rPr>
              <a:t></a:t>
            </a:r>
            <a:r>
              <a:rPr lang="en-US" sz="2000" smtClean="0">
                <a:latin typeface="Geneva" charset="0"/>
                <a:cs typeface="+mn-cs"/>
              </a:rPr>
              <a:t> the Midwest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8197" name="Picture 5" descr="grassland_location.gif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47244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07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Dry, hot summers &amp; cold winters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32-46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11-30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Mainly grasses and crops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9219" name="Picture 3" descr="grassland 2.jpg       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990600"/>
            <a:ext cx="36004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2819400"/>
            <a:ext cx="914400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6.  Tundra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Northernmost parts of North America &amp; Europe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9221" name="Picture 5" descr="tundra_location.gif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862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3886200"/>
            <a:ext cx="56388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Cold, long winters &amp; cool, 			short summers, with little 			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18-40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&lt;10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83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Grasses, sedges, dwarf willows, &amp; mosses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44" name="Picture 4" descr="Tundra 3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31496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tundra 5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066800"/>
            <a:ext cx="2895600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33575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7.  Desert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Location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North Africa, central Australia, southwestern North 				America, eastern Asia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48" name="Picture 8" descr="desert_location.gif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6482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4876800"/>
            <a:ext cx="51816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2.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very dry, often hot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b.  36-53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3.  Yearly precipitation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&lt; 9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1465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  <p:bldP spid="1024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Succulent plants, mainly cactus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Succulent= high levels of H20 w/in the plant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1268" name="Picture 4" descr="Desert 3    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32766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desert 4.gif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35052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033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313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22</a:t>
            </a:r>
            <a:r>
              <a:rPr lang="en-US" sz="2400" u="sng" dirty="0" smtClean="0">
                <a:sym typeface="Wingdings"/>
              </a:rPr>
              <a:t> Ecosystems &amp; The Biosphere</a:t>
            </a:r>
            <a:endParaRPr lang="en-US" sz="24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0" y="715278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22-1</a:t>
            </a:r>
            <a:r>
              <a:rPr lang="en-US" sz="2000" u="sng" dirty="0" smtClean="0">
                <a:sym typeface="Wingdings"/>
              </a:rPr>
              <a:t> Energy Transfer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>
                <a:sym typeface="Wingdings"/>
              </a:rPr>
              <a:t>I.  Producers</a:t>
            </a:r>
          </a:p>
          <a:p>
            <a:pPr>
              <a:tabLst>
                <a:tab pos="290513" algn="l"/>
              </a:tabLst>
            </a:pPr>
            <a:r>
              <a:rPr lang="en-US" sz="2000" dirty="0" smtClean="0">
                <a:sym typeface="Wingdings"/>
              </a:rPr>
              <a:t>	A.  Intro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 smtClean="0">
                <a:sym typeface="Wingdings"/>
              </a:rPr>
              <a:t>		1.  All organisms need food to survive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Growth, movement, maintenance &amp; repair,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36888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</a:tabLst>
            </a:pPr>
            <a:r>
              <a:rPr lang="en-US" sz="2000" dirty="0" smtClean="0"/>
              <a:t>	2.  What is the ultimate source of energy in an ecosystem?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772402"/>
            <a:ext cx="904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  <a:tab pos="1311275" algn="l"/>
              </a:tabLst>
            </a:pPr>
            <a:r>
              <a:rPr lang="en-US" sz="2000" dirty="0" smtClean="0"/>
              <a:t>	a.  The sun’s energy enters into an ecosystem through what 			organism?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50577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</a:tabLst>
            </a:pPr>
            <a:r>
              <a:rPr lang="en-US" sz="2000" dirty="0" smtClean="0"/>
              <a:t>	b.  Plants convert the sun’s energy into what form of energy?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9727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 smtClean="0"/>
              <a:t>	3.  Producers</a:t>
            </a:r>
          </a:p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Autotrophs</a:t>
            </a:r>
          </a:p>
          <a:p>
            <a:pPr>
              <a:tabLst>
                <a:tab pos="635000" algn="l"/>
                <a:tab pos="966788" algn="l"/>
                <a:tab pos="1311275" algn="l"/>
                <a:tab pos="16557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Any organism within an ecosystem that captures energy to make 				organic molecules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94119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11325" algn="l"/>
              </a:tabLst>
            </a:pPr>
            <a:r>
              <a:rPr lang="en-US" sz="2000" dirty="0" smtClean="0"/>
              <a:t>	a.  Can manufacture their own food</a:t>
            </a:r>
          </a:p>
          <a:p>
            <a:pPr>
              <a:tabLst>
                <a:tab pos="1035050" algn="l"/>
              </a:tabLst>
            </a:pPr>
            <a:r>
              <a:rPr lang="en-US" sz="2000" dirty="0" smtClean="0"/>
              <a:t>	b.  Examples</a:t>
            </a:r>
            <a:endParaRPr lang="en-US" sz="2000" dirty="0"/>
          </a:p>
          <a:p>
            <a:pPr>
              <a:tabLst>
                <a:tab pos="1255713" algn="l"/>
              </a:tabLst>
            </a:pPr>
            <a:r>
              <a:rPr lang="en-US" sz="2000" dirty="0" smtClean="0"/>
              <a:t>	1.  Terrestrial ecosystem=Plants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015663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/>
              <a:t>	B.  Measuring productivity</a:t>
            </a:r>
          </a:p>
          <a:p>
            <a:pPr>
              <a:tabLst>
                <a:tab pos="344488" algn="l"/>
                <a:tab pos="746125" algn="l"/>
                <a:tab pos="1090613" algn="l"/>
              </a:tabLst>
            </a:pPr>
            <a:r>
              <a:rPr lang="en-US" sz="2000" dirty="0" smtClean="0"/>
              <a:t>		1.  The amount of energy captured by producers and available to all 			</a:t>
            </a:r>
            <a:r>
              <a:rPr lang="en-US" sz="2000" dirty="0" err="1" smtClean="0"/>
              <a:t>nonproducers</a:t>
            </a:r>
            <a:r>
              <a:rPr lang="en-US" sz="2000" dirty="0" smtClean="0"/>
              <a:t> in an ecosystem</a:t>
            </a:r>
          </a:p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 smtClean="0"/>
              <a:t>			a.  Biomass</a:t>
            </a:r>
          </a:p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All organic material within an ecosystem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64687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090613" algn="l"/>
              </a:tabLst>
            </a:pPr>
            <a:r>
              <a:rPr lang="en-US" sz="2000" dirty="0" smtClean="0"/>
              <a:t>	2.  The amount of biomass in an ecosystem is directly related to 			productivity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35476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146175" algn="l"/>
              </a:tabLst>
            </a:pPr>
            <a:r>
              <a:rPr lang="en-US" sz="2000" dirty="0" smtClean="0"/>
              <a:t>	3.  What type of ecosystem would have the highest productivity?</a:t>
            </a:r>
          </a:p>
          <a:p>
            <a:pPr>
              <a:tabLst>
                <a:tab pos="746125" algn="l"/>
                <a:tab pos="11461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-Pine forest / Grassland (prairie) / Desert / Tropical rain forest-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062651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Consumers</a:t>
            </a:r>
          </a:p>
          <a:p>
            <a:pPr>
              <a:tabLst>
                <a:tab pos="344488" algn="l"/>
              </a:tabLst>
            </a:pPr>
            <a:r>
              <a:rPr lang="en-US" sz="2000" dirty="0" smtClean="0"/>
              <a:t>	A.  Heterotrophs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 smtClean="0"/>
              <a:t>		1.  Organisms within an ecosystem that obtain organic food molecules by 			eating other organisms or their waste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Cannot manufacture their own food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693867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2.  4 </a:t>
            </a:r>
            <a:r>
              <a:rPr lang="en-US" sz="2000" dirty="0" err="1" smtClean="0"/>
              <a:t>catagories</a:t>
            </a:r>
            <a:endParaRPr lang="en-US" sz="2000" dirty="0" smtClean="0"/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Herbivores</a:t>
            </a:r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	b.  Carnivores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77947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19</a:t>
            </a:r>
            <a:r>
              <a:rPr lang="en-US" sz="2400" u="sng" dirty="0" smtClean="0">
                <a:sym typeface="Wingdings"/>
              </a:rPr>
              <a:t> Introduction to Ecology</a:t>
            </a:r>
            <a:endParaRPr lang="en-US" sz="2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842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19-1</a:t>
            </a:r>
            <a:r>
              <a:rPr lang="en-US" sz="2000" u="sng" dirty="0" smtClean="0">
                <a:sym typeface="Wingdings"/>
              </a:rPr>
              <a:t> Ecology</a:t>
            </a:r>
          </a:p>
          <a:p>
            <a:r>
              <a:rPr lang="en-US" sz="2000" dirty="0" smtClean="0">
                <a:sym typeface="Wingdings"/>
              </a:rPr>
              <a:t>I.  Levels of organization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86477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914400" algn="l"/>
                <a:tab pos="12573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Ecosystem</a:t>
            </a:r>
          </a:p>
          <a:p>
            <a:pPr>
              <a:tabLst>
                <a:tab pos="406400" algn="l"/>
                <a:tab pos="9144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All the living and nonliving things found in a particular place</a:t>
            </a:r>
          </a:p>
          <a:p>
            <a:pPr>
              <a:tabLst>
                <a:tab pos="406400" algn="l"/>
                <a:tab pos="9144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Example- Pond</a:t>
            </a:r>
          </a:p>
          <a:p>
            <a:pPr>
              <a:tabLst>
                <a:tab pos="406400" algn="l"/>
                <a:tab pos="914400" algn="l"/>
                <a:tab pos="1257300" algn="l"/>
                <a:tab pos="1600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What things would be found in a pond ecosystem?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  <a:tab pos="1600200" algn="l"/>
                <a:tab pos="2006600" algn="l"/>
              </a:tabLst>
            </a:pPr>
            <a:r>
              <a:rPr lang="en-US" sz="2000" dirty="0" smtClean="0"/>
              <a:t>				a.  Plants, bacteria, fish, rocks, 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r>
              <a:rPr lang="en-US" sz="2000" dirty="0" smtClean="0"/>
              <a:t>	2</a:t>
            </a:r>
            <a:r>
              <a:rPr lang="en-US" sz="2000" dirty="0"/>
              <a:t>.  All ecosystems are found within the </a:t>
            </a:r>
            <a:r>
              <a:rPr lang="en-US" sz="2000" dirty="0" smtClean="0"/>
              <a:t>biosphere</a:t>
            </a:r>
            <a:endParaRPr lang="en-US" sz="2000" dirty="0"/>
          </a:p>
        </p:txBody>
      </p:sp>
      <p:pic>
        <p:nvPicPr>
          <p:cNvPr id="6" name="Picture 5" descr="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1384300"/>
            <a:ext cx="6242631" cy="50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292086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>
                <a:sym typeface="Wingdings"/>
              </a:rPr>
              <a:t>	</a:t>
            </a:r>
            <a:r>
              <a:rPr lang="en-US" sz="2000" dirty="0">
                <a:sym typeface="Wingdings"/>
              </a:rPr>
              <a:t>A.  The biosphere</a:t>
            </a:r>
          </a:p>
          <a:p>
            <a:pPr>
              <a:tabLst>
                <a:tab pos="457200" algn="l"/>
              </a:tabLst>
            </a:pPr>
            <a:r>
              <a:rPr lang="en-US" sz="2000" dirty="0">
                <a:sym typeface="Wingdings"/>
              </a:rPr>
              <a:t>		1.  The broadest, most inclusive level</a:t>
            </a:r>
          </a:p>
          <a:p>
            <a:pPr>
              <a:tabLst>
                <a:tab pos="457200" algn="l"/>
                <a:tab pos="914400" algn="l"/>
                <a:tab pos="1257300" algn="l"/>
              </a:tabLst>
            </a:pPr>
            <a:r>
              <a:rPr lang="en-US" sz="2000" dirty="0">
                <a:sym typeface="Wingdings"/>
              </a:rPr>
              <a:t>		2.  Consists of the upper most atmosphere to the deepest parts of the 			ocean</a:t>
            </a:r>
          </a:p>
          <a:p>
            <a:pPr>
              <a:tabLst>
                <a:tab pos="457200" algn="l"/>
                <a:tab pos="914400" algn="l"/>
                <a:tab pos="1257300" algn="l"/>
              </a:tabLst>
            </a:pPr>
            <a:r>
              <a:rPr lang="en-US" sz="2000" dirty="0">
                <a:sym typeface="Wingdings"/>
              </a:rPr>
              <a:t>		3.  All living things are found in the biosphere</a:t>
            </a:r>
          </a:p>
          <a:p>
            <a:pPr>
              <a:tabLst>
                <a:tab pos="457200" algn="l"/>
                <a:tab pos="914400" algn="l"/>
                <a:tab pos="1257300" algn="l"/>
              </a:tabLst>
            </a:pPr>
            <a:r>
              <a:rPr lang="en-US" sz="2000" dirty="0">
                <a:sym typeface="Wingdings"/>
              </a:rPr>
              <a:t>			a.  Not distributed </a:t>
            </a:r>
            <a:r>
              <a:rPr lang="en-US" sz="2000" dirty="0" smtClean="0">
                <a:sym typeface="Wingdings"/>
              </a:rPr>
              <a:t>evenly</a:t>
            </a:r>
            <a:endParaRPr lang="en-US" sz="2000" dirty="0">
              <a:sym typeface="Wingdings"/>
            </a:endParaRPr>
          </a:p>
        </p:txBody>
      </p:sp>
      <p:pic>
        <p:nvPicPr>
          <p:cNvPr id="8" name="Picture 7" descr="Biosphere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3231079"/>
            <a:ext cx="4942580" cy="947222"/>
          </a:xfrm>
          <a:prstGeom prst="rect">
            <a:avLst/>
          </a:prstGeom>
        </p:spPr>
      </p:pic>
      <p:pic>
        <p:nvPicPr>
          <p:cNvPr id="9" name="Picture 8" descr="Ecosystem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4178301"/>
            <a:ext cx="4942580" cy="69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965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c.  Omnivores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1.  Eat both producers and consumers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2.  Examples?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01566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d.  </a:t>
            </a:r>
            <a:r>
              <a:rPr lang="en-US" sz="2000" dirty="0" err="1" smtClean="0"/>
              <a:t>Detrivores</a:t>
            </a:r>
            <a:endParaRPr lang="en-US" sz="2000" dirty="0" smtClean="0"/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 smtClean="0"/>
              <a:t> 		1.  Consumers that eat the “garbage” of an ecosystem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Dead organisms (</a:t>
            </a:r>
            <a:r>
              <a:rPr lang="en-US" sz="2000" dirty="0" err="1" smtClean="0"/>
              <a:t>plants,animals,etc</a:t>
            </a:r>
            <a:r>
              <a:rPr lang="en-US" sz="2000" dirty="0" smtClean="0"/>
              <a:t>) and their waste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Scavengers and decomposers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33910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Energy flow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A.  Intro</a:t>
            </a:r>
          </a:p>
          <a:p>
            <a:pPr>
              <a:tabLst>
                <a:tab pos="457200" algn="l"/>
                <a:tab pos="800100" algn="l"/>
                <a:tab pos="1143000" algn="l"/>
              </a:tabLst>
            </a:pPr>
            <a:r>
              <a:rPr lang="en-US" sz="2000" dirty="0" smtClean="0"/>
              <a:t>		1.  Once energy enters an ecosystem it must flow through the 				ecosystem in order for all organisms to obtain energy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66254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2.  Trophic levels</a:t>
            </a:r>
          </a:p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feeding relationship among organisms consisting of 			several different levels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7820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b.  The position of an organism in the sequence of food consumption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0783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c.  Producers belong at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trophic level (bottom)</a:t>
            </a:r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Largest group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0792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ophic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6665976" cy="3742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9370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B.  Food chains and food webs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Food chains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		a.  Shows the feeding relationship among organisms consisting of 				several different levels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Starts with producers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A single linear transfer</a:t>
            </a:r>
            <a:endParaRPr lang="en-US" sz="2000" dirty="0"/>
          </a:p>
        </p:txBody>
      </p:sp>
      <p:pic>
        <p:nvPicPr>
          <p:cNvPr id="5" name="Picture 4" descr="Food chai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0"/>
            <a:ext cx="2304683" cy="3742944"/>
          </a:xfrm>
          <a:prstGeom prst="rect">
            <a:avLst/>
          </a:prstGeom>
        </p:spPr>
      </p:pic>
      <p:pic>
        <p:nvPicPr>
          <p:cNvPr id="6" name="Picture 5" descr="Food chain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4381"/>
            <a:ext cx="3987800" cy="37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64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89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</a:tabLst>
            </a:pPr>
            <a:r>
              <a:rPr lang="en-US" sz="2000" dirty="0" smtClean="0"/>
              <a:t>	2.  Food webs</a:t>
            </a:r>
          </a:p>
          <a:p>
            <a:pPr>
              <a:tabLst>
                <a:tab pos="9144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relationship between food chains within an ecosystem</a:t>
            </a:r>
            <a:endParaRPr lang="en-US" sz="2000" dirty="0"/>
          </a:p>
        </p:txBody>
      </p:sp>
      <p:pic>
        <p:nvPicPr>
          <p:cNvPr id="3" name="Picture 2" descr="Food Web_00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39800"/>
            <a:ext cx="4126992" cy="39654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054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C.  Quantity of energy transfers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Remember, we cannot transfer 100% of energy(food)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Some energy will always be lost as what?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8754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7300" algn="l"/>
              </a:tabLst>
            </a:pPr>
            <a:r>
              <a:rPr lang="en-US" sz="2000" dirty="0" smtClean="0"/>
              <a:t>	b.  Some of the energy gets used by the organism itself</a:t>
            </a:r>
          </a:p>
          <a:p>
            <a:pPr>
              <a:tabLst>
                <a:tab pos="1600200" algn="l"/>
                <a:tab pos="1943100" algn="l"/>
              </a:tabLst>
            </a:pPr>
            <a:r>
              <a:rPr lang="en-US" sz="2000" dirty="0" smtClean="0"/>
              <a:t>	1.  This energy is not available to the next consumer (trophic 		level)</a:t>
            </a:r>
            <a:endParaRPr lang="en-US" sz="2000" dirty="0"/>
          </a:p>
        </p:txBody>
      </p:sp>
      <p:pic>
        <p:nvPicPr>
          <p:cNvPr id="4" name="Picture 3" descr="Energy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99" y="1193800"/>
            <a:ext cx="640422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84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481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C.  Communities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All the interacting </a:t>
            </a:r>
            <a:r>
              <a:rPr lang="en-US" sz="2000" b="1" u="sng" dirty="0" smtClean="0"/>
              <a:t>living</a:t>
            </a:r>
            <a:r>
              <a:rPr lang="en-US" sz="2000" dirty="0" smtClean="0"/>
              <a:t> organisms in an area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Example- Pond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 smtClean="0"/>
              <a:t>			a.  What things would be found in a pond community?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78113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49400" algn="l"/>
              </a:tabLst>
            </a:pPr>
            <a:r>
              <a:rPr lang="en-US" sz="2000" dirty="0" smtClean="0"/>
              <a:t>	1.  Fish, plants, bacteria, etc. 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073049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D.  Populations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All the members of a species that live in one place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Species- Organisms that can </a:t>
            </a:r>
            <a:r>
              <a:rPr lang="en-US" sz="2000" b="1" u="sng" dirty="0" smtClean="0"/>
              <a:t>breed</a:t>
            </a:r>
            <a:r>
              <a:rPr lang="en-US" sz="2000" dirty="0" smtClean="0"/>
              <a:t> and produce </a:t>
            </a:r>
            <a:r>
              <a:rPr lang="en-US" sz="2000" b="1" u="sng" dirty="0" smtClean="0"/>
              <a:t>fertile</a:t>
            </a:r>
            <a:r>
              <a:rPr lang="en-US" sz="2000" dirty="0" smtClean="0"/>
              <a:t> offspring 					</a:t>
            </a:r>
            <a:r>
              <a:rPr lang="en-US" sz="2000" b="1" u="sng" dirty="0" smtClean="0"/>
              <a:t>in nature</a:t>
            </a:r>
            <a:endParaRPr lang="en-US" sz="2000" dirty="0" smtClean="0"/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 smtClean="0"/>
              <a:t>		2.  Example- Pond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What things would be found in a pond population?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87728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49400" algn="l"/>
              </a:tabLst>
            </a:pPr>
            <a:r>
              <a:rPr lang="en-US" sz="2000" dirty="0" smtClean="0"/>
              <a:t>	1.  All the trout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E.  Organisms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 single member of a species (i.e.- 1 trout)  </a:t>
            </a:r>
            <a:endParaRPr lang="en-US" sz="2000" dirty="0"/>
          </a:p>
        </p:txBody>
      </p:sp>
      <p:pic>
        <p:nvPicPr>
          <p:cNvPr id="7" name="Picture 6" descr="BiosphereLeve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0"/>
            <a:ext cx="4386072" cy="920496"/>
          </a:xfrm>
          <a:prstGeom prst="rect">
            <a:avLst/>
          </a:prstGeom>
        </p:spPr>
      </p:pic>
      <p:pic>
        <p:nvPicPr>
          <p:cNvPr id="8" name="Picture 7" descr="Ecosystem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920496"/>
            <a:ext cx="4386072" cy="960120"/>
          </a:xfrm>
          <a:prstGeom prst="rect">
            <a:avLst/>
          </a:prstGeom>
        </p:spPr>
      </p:pic>
      <p:pic>
        <p:nvPicPr>
          <p:cNvPr id="9" name="Picture 8" descr="Community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1880616"/>
            <a:ext cx="4386072" cy="667512"/>
          </a:xfrm>
          <a:prstGeom prst="rect">
            <a:avLst/>
          </a:prstGeom>
        </p:spPr>
      </p:pic>
      <p:pic>
        <p:nvPicPr>
          <p:cNvPr id="10" name="Picture 9" descr="PopulationLevel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2548128"/>
            <a:ext cx="4386072" cy="612648"/>
          </a:xfrm>
          <a:prstGeom prst="rect">
            <a:avLst/>
          </a:prstGeom>
        </p:spPr>
      </p:pic>
      <p:pic>
        <p:nvPicPr>
          <p:cNvPr id="11" name="Picture 10" descr="Levels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0"/>
            <a:ext cx="4386072" cy="356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94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A key theme in ecology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/>
              <a:t>	A.  Interactions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Always remember that no organism is isolated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All biotic and abiotic factors are interconnected within an 					ecosystem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Biotic = Living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2.  Abiotic = nonliving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214770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Disturbances in Ecosystem</a:t>
            </a:r>
          </a:p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Consequences to interconnectedness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disturbance/change in one portion of ecosystem will have affects 				on other portions of an ecosystem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4711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18923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Examples:  Yellowstone Ecology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387125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57400" algn="l"/>
              </a:tabLst>
            </a:pPr>
            <a:r>
              <a:rPr lang="en-US" sz="2000" dirty="0" smtClean="0"/>
              <a:t>	Global warming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801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37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21</a:t>
            </a:r>
            <a:r>
              <a:rPr lang="en-US" sz="2400" u="sng" dirty="0" smtClean="0">
                <a:sym typeface="Wingdings"/>
              </a:rPr>
              <a:t> Community Ecology</a:t>
            </a:r>
            <a:endParaRPr lang="en-US" sz="2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0538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21-1</a:t>
            </a:r>
            <a:r>
              <a:rPr lang="en-US" sz="2000" u="sng" dirty="0" smtClean="0">
                <a:sym typeface="Wingdings"/>
              </a:rPr>
              <a:t> Species interactions</a:t>
            </a:r>
          </a:p>
          <a:p>
            <a:r>
              <a:rPr lang="en-US" sz="2000" dirty="0" smtClean="0">
                <a:sym typeface="Wingdings"/>
              </a:rPr>
              <a:t>I.  Predation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204192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Prey</a:t>
            </a:r>
          </a:p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Survival depends on ability to avoid being eaten by predator</a:t>
            </a:r>
          </a:p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b.  Example- Elk</a:t>
            </a:r>
          </a:p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c.  Natural selection favors traits that make prey efficient at avoiding 			being captured</a:t>
            </a:r>
            <a:endParaRPr lang="en-US" sz="2000" dirty="0"/>
          </a:p>
        </p:txBody>
      </p:sp>
      <p:pic>
        <p:nvPicPr>
          <p:cNvPr id="5" name="Picture 4" descr="predation.jpg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700" y="1213267"/>
            <a:ext cx="3530600" cy="20987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344417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dirty="0"/>
              <a:t>	</a:t>
            </a:r>
            <a:r>
              <a:rPr lang="en-US" sz="2000" dirty="0"/>
              <a:t>A.  Predators, prey, and natural selection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1.  Predators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a.  Survival depends on ability to capture food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b.  Example- Gray Wolf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c.  Natural selection favors traits that make predators efficient at 				capturing </a:t>
            </a:r>
            <a:r>
              <a:rPr lang="en-US" sz="2000" dirty="0" smtClean="0"/>
              <a:t>prey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8087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94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B.  Mimicry</a:t>
            </a:r>
          </a:p>
          <a:p>
            <a:pPr>
              <a:tabLst>
                <a:tab pos="685800" algn="l"/>
                <a:tab pos="1092200" algn="l"/>
                <a:tab pos="1435100" algn="l"/>
              </a:tabLst>
            </a:pPr>
            <a:r>
              <a:rPr lang="en-US" sz="2000" dirty="0" smtClean="0"/>
              <a:t>	1.  One organism copying another organism</a:t>
            </a:r>
            <a:endParaRPr lang="en-US" sz="2000" dirty="0"/>
          </a:p>
        </p:txBody>
      </p:sp>
      <p:pic>
        <p:nvPicPr>
          <p:cNvPr id="3" name="Picture 2" descr="king sna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0" y="854176"/>
            <a:ext cx="3715386" cy="2397024"/>
          </a:xfrm>
          <a:prstGeom prst="rect">
            <a:avLst/>
          </a:prstGeom>
        </p:spPr>
      </p:pic>
      <p:pic>
        <p:nvPicPr>
          <p:cNvPr id="4" name="Picture 3" descr="coral-snak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068" y="854177"/>
            <a:ext cx="3196032" cy="2397024"/>
          </a:xfrm>
          <a:prstGeom prst="rect">
            <a:avLst/>
          </a:prstGeom>
        </p:spPr>
      </p:pic>
      <p:pic>
        <p:nvPicPr>
          <p:cNvPr id="5" name="Picture 3" descr="bumblebe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51667" y="923133"/>
            <a:ext cx="17446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orn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193801"/>
            <a:ext cx="24384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WAS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281115"/>
            <a:ext cx="22098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3429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 smtClean="0"/>
              <a:t>	C.  Plant-Herbivore interactions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Physical and/or chemical defenses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Thorns, poison ivy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44466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</a:tabLst>
            </a:pPr>
            <a:r>
              <a:rPr lang="en-US" sz="2000" dirty="0" smtClean="0"/>
              <a:t>II.  Competition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A.  Organisms within a community will have to compete for resources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dirty="0" smtClean="0"/>
              <a:t>		1.  Remember, one of the driving forces behind evolution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3279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21-3</a:t>
            </a:r>
            <a:r>
              <a:rPr lang="en-US" sz="2000" u="sng" dirty="0" smtClean="0">
                <a:sym typeface="Wingdings"/>
              </a:rPr>
              <a:t> Succession</a:t>
            </a:r>
          </a:p>
          <a:p>
            <a:r>
              <a:rPr lang="en-US" sz="2000" dirty="0" smtClean="0">
                <a:sym typeface="Wingdings"/>
              </a:rPr>
              <a:t>I.  Successional Changes in Communities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sym typeface="Wingdings"/>
              </a:rPr>
              <a:t>	A.  Succession</a:t>
            </a:r>
          </a:p>
          <a:p>
            <a:pPr>
              <a:tabLst>
                <a:tab pos="685800" algn="l"/>
              </a:tabLst>
            </a:pPr>
            <a:r>
              <a:rPr lang="en-US" sz="2000" dirty="0" smtClean="0">
                <a:sym typeface="Wingdings"/>
              </a:rPr>
              <a:t>	1.  The gradual, sequential growth of species in an area</a:t>
            </a:r>
            <a:endParaRPr lang="en-US" sz="2000" dirty="0"/>
          </a:p>
        </p:txBody>
      </p:sp>
      <p:pic>
        <p:nvPicPr>
          <p:cNvPr id="3" name="Picture 2" descr="Successio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323439"/>
            <a:ext cx="1775324" cy="4150261"/>
          </a:xfrm>
          <a:prstGeom prst="rect">
            <a:avLst/>
          </a:prstGeom>
        </p:spPr>
      </p:pic>
      <p:pic>
        <p:nvPicPr>
          <p:cNvPr id="4" name="Picture 3" descr="Succession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0" y="1323439"/>
            <a:ext cx="1780368" cy="4150261"/>
          </a:xfrm>
          <a:prstGeom prst="rect">
            <a:avLst/>
          </a:prstGeom>
        </p:spPr>
      </p:pic>
      <p:pic>
        <p:nvPicPr>
          <p:cNvPr id="5" name="Picture 4" descr="Succession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1323439"/>
            <a:ext cx="1726319" cy="4150261"/>
          </a:xfrm>
          <a:prstGeom prst="rect">
            <a:avLst/>
          </a:prstGeom>
        </p:spPr>
      </p:pic>
      <p:pic>
        <p:nvPicPr>
          <p:cNvPr id="6" name="Picture 5" descr="Succession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1323439"/>
            <a:ext cx="1773616" cy="41502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991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5800" algn="l"/>
              </a:tabLst>
            </a:pPr>
            <a:r>
              <a:rPr lang="en-US" sz="2000" dirty="0" smtClean="0"/>
              <a:t>	2.  Pioneer species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Species that predominate early succession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 smtClean="0"/>
              <a:t>	b.  Small, fast growing, and fast reproducing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Lichens, annual grasses/flowers, perennial grasses/flowers</a:t>
            </a:r>
          </a:p>
        </p:txBody>
      </p:sp>
    </p:spTree>
    <p:extLst>
      <p:ext uri="{BB962C8B-B14F-4D97-AF65-F5344CB8AC3E}">
        <p14:creationId xmlns:p14="http://schemas.microsoft.com/office/powerpoint/2010/main" val="83326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B.  Primary succession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/>
              <a:t>	1.  Development of a community in an area that has NEVER supported life 		previously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Very, very slow (about 200 years)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No soil or nutrients have formed yet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 Lichens</a:t>
            </a:r>
            <a:r>
              <a:rPr lang="en-US" sz="2000" dirty="0" smtClean="0">
                <a:sym typeface="Wingdings"/>
              </a:rPr>
              <a:t> annual grasses perennial grasses </a:t>
            </a:r>
            <a:r>
              <a:rPr lang="en-US" sz="2000" dirty="0" err="1" smtClean="0">
                <a:sym typeface="Wingdings"/>
              </a:rPr>
              <a:t>shrubstrees</a:t>
            </a:r>
            <a:endParaRPr lang="en-US" sz="2000" dirty="0"/>
          </a:p>
        </p:txBody>
      </p:sp>
      <p:pic>
        <p:nvPicPr>
          <p:cNvPr id="3" name="Picture 2" descr="Primary succes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2431316"/>
            <a:ext cx="5410200" cy="4057650"/>
          </a:xfrm>
          <a:prstGeom prst="rect">
            <a:avLst/>
          </a:prstGeom>
        </p:spPr>
      </p:pic>
      <p:pic>
        <p:nvPicPr>
          <p:cNvPr id="4" name="Picture 3" descr="Primary successi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728" y="2336800"/>
            <a:ext cx="6246172" cy="3620662"/>
          </a:xfrm>
          <a:prstGeom prst="rect">
            <a:avLst/>
          </a:prstGeom>
        </p:spPr>
      </p:pic>
      <p:pic>
        <p:nvPicPr>
          <p:cNvPr id="5" name="Picture 4" descr="Primary_Succession cop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69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C.  Secondary Succession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 smtClean="0"/>
              <a:t>	1.  Development of a community in an area where an EXISTING 			community has been cleared by a disturbance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Forest fire, drought, farming, hurricane,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b.  Much faster than primary succession</a:t>
            </a:r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c.  Soil has been left intact</a:t>
            </a:r>
          </a:p>
          <a:p>
            <a:pPr>
              <a:tabLst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d.  Annual grasses</a:t>
            </a:r>
            <a:r>
              <a:rPr lang="en-US" sz="2000" dirty="0" smtClean="0">
                <a:sym typeface="Wingdings"/>
              </a:rPr>
              <a:t> perennial grasses shrubs trees</a:t>
            </a:r>
            <a:endParaRPr lang="en-US" sz="2000" dirty="0"/>
          </a:p>
        </p:txBody>
      </p:sp>
      <p:pic>
        <p:nvPicPr>
          <p:cNvPr id="3" name="Picture 2" descr="Secondary_Success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97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45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orld">
  <a:themeElements>
    <a:clrScheme name="World 1">
      <a:dk1>
        <a:srgbClr val="336699"/>
      </a:dk1>
      <a:lt1>
        <a:srgbClr val="EAEAEA"/>
      </a:lt1>
      <a:dk2>
        <a:srgbClr val="0099CC"/>
      </a:dk2>
      <a:lt2>
        <a:srgbClr val="FFFFCC"/>
      </a:lt2>
      <a:accent1>
        <a:srgbClr val="00CCCC"/>
      </a:accent1>
      <a:accent2>
        <a:srgbClr val="B2B2B2"/>
      </a:accent2>
      <a:accent3>
        <a:srgbClr val="AACAE2"/>
      </a:accent3>
      <a:accent4>
        <a:srgbClr val="C8C8C8"/>
      </a:accent4>
      <a:accent5>
        <a:srgbClr val="AAE2E2"/>
      </a:accent5>
      <a:accent6>
        <a:srgbClr val="A1A1A1"/>
      </a:accent6>
      <a:hlink>
        <a:srgbClr val="FF7C80"/>
      </a:hlink>
      <a:folHlink>
        <a:srgbClr val="00CCFF"/>
      </a:folHlink>
    </a:clrScheme>
    <a:fontScheme name="World">
      <a:majorFont>
        <a:latin typeface="Arial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lnDef>
  </a:objectDefaults>
  <a:extraClrSchemeLst>
    <a:extraClrScheme>
      <a:clrScheme name="World 1">
        <a:dk1>
          <a:srgbClr val="336699"/>
        </a:dk1>
        <a:lt1>
          <a:srgbClr val="EAEAEA"/>
        </a:lt1>
        <a:dk2>
          <a:srgbClr val="0099CC"/>
        </a:dk2>
        <a:lt2>
          <a:srgbClr val="FFFFCC"/>
        </a:lt2>
        <a:accent1>
          <a:srgbClr val="00CCCC"/>
        </a:accent1>
        <a:accent2>
          <a:srgbClr val="B2B2B2"/>
        </a:accent2>
        <a:accent3>
          <a:srgbClr val="AACAE2"/>
        </a:accent3>
        <a:accent4>
          <a:srgbClr val="C8C8C8"/>
        </a:accent4>
        <a:accent5>
          <a:srgbClr val="AAE2E2"/>
        </a:accent5>
        <a:accent6>
          <a:srgbClr val="A1A1A1"/>
        </a:accent6>
        <a:hlink>
          <a:srgbClr val="FF7C8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 2">
        <a:dk1>
          <a:srgbClr val="4D4D4D"/>
        </a:dk1>
        <a:lt1>
          <a:srgbClr val="CCECFF"/>
        </a:lt1>
        <a:dk2>
          <a:srgbClr val="336699"/>
        </a:dk2>
        <a:lt2>
          <a:srgbClr val="7AC4E8"/>
        </a:lt2>
        <a:accent1>
          <a:srgbClr val="00CCCC"/>
        </a:accent1>
        <a:accent2>
          <a:srgbClr val="CBCBCB"/>
        </a:accent2>
        <a:accent3>
          <a:srgbClr val="E2F4FF"/>
        </a:accent3>
        <a:accent4>
          <a:srgbClr val="404040"/>
        </a:accent4>
        <a:accent5>
          <a:srgbClr val="AAE2E2"/>
        </a:accent5>
        <a:accent6>
          <a:srgbClr val="B8B8B8"/>
        </a:accent6>
        <a:hlink>
          <a:srgbClr val="0099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 3">
        <a:dk1>
          <a:srgbClr val="000000"/>
        </a:dk1>
        <a:lt1>
          <a:srgbClr val="DDDDDD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EBEBEB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1404</TotalTime>
  <Words>94</Words>
  <Application>Microsoft Macintosh PowerPoint</Application>
  <PresentationFormat>On-screen Show (4:3)</PresentationFormat>
  <Paragraphs>231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Technic</vt:lpstr>
      <vt:lpstr>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49</cp:revision>
  <dcterms:created xsi:type="dcterms:W3CDTF">2012-02-10T22:02:14Z</dcterms:created>
  <dcterms:modified xsi:type="dcterms:W3CDTF">2013-04-15T14:56:20Z</dcterms:modified>
</cp:coreProperties>
</file>